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REAL-WORLD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393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5000" b="1">
                <a:solidFill>
                  <a:srgbClr val="FFFFFF"/>
                </a:solidFill>
                <a:latin typeface="Georgia"/>
              </a:rPr>
              <a:t>Nurtec® (rimegepant) in real-world clinical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5537200"/>
            <a:ext cx="7721600" cy="177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D8D0E2"/>
                </a:solidFill>
                <a:latin typeface="Arial"/>
              </a:rPr>
              <a:t>What HeAD-US, CONFIDENCE, GAINER, AAN 2025 materials and a persistence analysis showed — in short cards.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1480800"/>
            <a:ext cx="7721600" cy="14224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1734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4+ studies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2242800"/>
            <a:ext cx="70104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observational, registry and claims data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3106400"/>
            <a:ext cx="7721600" cy="14224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33604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1570 + 416 + 103 + 9909×2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3868400"/>
            <a:ext cx="70104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patients analysed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Sources: Headache 2026;66:1537 · J Headache Pain 2026;27:200 · J Headache Pain 2025;26:4 · Cephalalgia 2025;45(7) · AAN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WHY REAL-WORLD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2/10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57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4400" b="1">
                <a:solidFill>
                  <a:srgbClr val="FFFFFF"/>
                </a:solidFill>
                <a:latin typeface="Georgia"/>
              </a:rPr>
              <a:t>Four clinical questions RCTs leave open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556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810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Will it work again?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4318000"/>
            <a:ext cx="70104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→ CONFIDENCE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5283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55372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What about difficult patients?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6045200"/>
            <a:ext cx="70104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→ GAINER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7010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72644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What if the dose is late?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7772400"/>
            <a:ext cx="70104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→ GAINER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1200" y="87376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6800" y="8991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AE053"/>
                </a:solidFill>
                <a:latin typeface="Arial"/>
              </a:rPr>
              <a:t>Will patients stay on therapy?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6800" y="9499600"/>
            <a:ext cx="70104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E0D8EA"/>
                </a:solidFill>
                <a:latin typeface="Arial"/>
              </a:rPr>
              <a:t>→ US claims 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Sources: Headache 2026;66:1537 · J Headache Pain 2026;27:200 · J Headache Pain 2025;26:4 · Cephalalgia 2025;45(7) · AAN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HEAD-US · US · N=1570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3/10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42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Gepants vs triptans head-to-head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28448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500" b="0">
                <a:solidFill>
                  <a:srgbClr val="666666"/>
                </a:solidFill>
                <a:latin typeface="Arial"/>
              </a:rPr>
              <a:t>Pain relief at 24 h (adjusted probabilities):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000" y="4082868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614B78"/>
                </a:solidFill>
                <a:latin typeface="Georgia"/>
              </a:rPr>
              <a:t>61.4%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54200" y="4946468"/>
            <a:ext cx="1879600" cy="2673531"/>
          </a:xfrm>
          <a:prstGeom prst="roundRect">
            <a:avLst>
              <a:gd name="adj" fmla="val 10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16000" y="77978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Gepants (n=567)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0" y="4409440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00A7B5"/>
                </a:solidFill>
                <a:latin typeface="Georgia"/>
              </a:rPr>
              <a:t>53.9%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10200" y="5273040"/>
            <a:ext cx="1879600" cy="2346960"/>
          </a:xfrm>
          <a:prstGeom prst="roundRect">
            <a:avLst>
              <a:gd name="adj" fmla="val 10000"/>
            </a:avLst>
          </a:prstGeom>
          <a:solidFill>
            <a:srgbClr val="00A7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77978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Triptans (n=1003)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9042400"/>
            <a:ext cx="3708400" cy="19812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3600" y="93218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aOR 1.36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0007600"/>
            <a:ext cx="330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24-h relief — gepant advantage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24400" y="9042400"/>
            <a:ext cx="3708400" cy="19812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76800" y="93218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aOR 1.04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7600" y="10007600"/>
            <a:ext cx="330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pain freedom 2 h — comparable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1430000"/>
            <a:ext cx="77216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Even though the gepant group was «sicker» at baseline (chronic migraine 38% vs 28%).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AAN 2025 · ADELPHI DSP + NHWS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4/10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42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Optimised acute treatment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0000" y="3850640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614B78"/>
                </a:solidFill>
                <a:latin typeface="Georgia"/>
              </a:rPr>
              <a:t>87%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54200" y="4714240"/>
            <a:ext cx="1879600" cy="2651760"/>
          </a:xfrm>
          <a:prstGeom prst="roundRect">
            <a:avLst>
              <a:gd name="adj" fmla="val 10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6000" y="75438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Rimegepant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6000" y="4612640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00A7B5"/>
                </a:solidFill>
                <a:latin typeface="Georgia"/>
              </a:rPr>
              <a:t>62%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10200" y="5476240"/>
            <a:ext cx="1879600" cy="1889760"/>
          </a:xfrm>
          <a:prstGeom prst="roundRect">
            <a:avLst>
              <a:gd name="adj" fmla="val 10000"/>
            </a:avLst>
          </a:prstGeom>
          <a:solidFill>
            <a:srgbClr val="00A7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0" y="75438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Triptans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200" y="8534400"/>
            <a:ext cx="77216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Adelphi Migraine DSP (US, 2022), per mTOQ-6.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9448800"/>
            <a:ext cx="3708400" cy="19812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3600" y="97282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71.4%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0414000"/>
            <a:ext cx="330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satisfaction on rimegepant (NHWS)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24400" y="9448800"/>
            <a:ext cx="3708400" cy="19812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76800" y="97282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52%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7600" y="10414000"/>
            <a:ext cx="330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on triptans (p&lt;0.001)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Lipton RB, et al. AAN 2025, P1-12.008; Dagenais S, et al. AAN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CONFIDENCE · US · 2169 ATTACKS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5/10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2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«Will it work again?» — yes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098800"/>
            <a:ext cx="7721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Meaningful pain relief ≤2 h, % of attacks (attacks 1–4):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4564380"/>
            <a:ext cx="1524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>
                <a:solidFill>
                  <a:srgbClr val="614B78"/>
                </a:solidFill>
                <a:latin typeface="Arial"/>
              </a:rPr>
              <a:t>65.1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46200" y="5173980"/>
            <a:ext cx="1117600" cy="2598420"/>
          </a:xfrm>
          <a:prstGeom prst="roundRect">
            <a:avLst>
              <a:gd name="adj" fmla="val 8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7924800"/>
            <a:ext cx="1524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0">
                <a:solidFill>
                  <a:srgbClr val="999999"/>
                </a:solidFill>
                <a:latin typeface="Arial"/>
              </a:rPr>
              <a:t>1st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1000" y="4720045"/>
            <a:ext cx="1524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>
                <a:solidFill>
                  <a:srgbClr val="614B78"/>
                </a:solidFill>
                <a:latin typeface="Arial"/>
              </a:rPr>
              <a:t>61.2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24200" y="5329645"/>
            <a:ext cx="1117600" cy="2442754"/>
          </a:xfrm>
          <a:prstGeom prst="roundRect">
            <a:avLst>
              <a:gd name="adj" fmla="val 8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21000" y="7924800"/>
            <a:ext cx="1524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0">
                <a:solidFill>
                  <a:srgbClr val="999999"/>
                </a:solidFill>
                <a:latin typeface="Arial"/>
              </a:rPr>
              <a:t>2nd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99000" y="4704080"/>
            <a:ext cx="1524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>
                <a:solidFill>
                  <a:srgbClr val="614B78"/>
                </a:solidFill>
                <a:latin typeface="Arial"/>
              </a:rPr>
              <a:t>61.6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902200" y="5313680"/>
            <a:ext cx="1117600" cy="2458720"/>
          </a:xfrm>
          <a:prstGeom prst="roundRect">
            <a:avLst>
              <a:gd name="adj" fmla="val 8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99000" y="7924800"/>
            <a:ext cx="1524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0">
                <a:solidFill>
                  <a:srgbClr val="999999"/>
                </a:solidFill>
                <a:latin typeface="Arial"/>
              </a:rPr>
              <a:t>3rd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0" y="4608285"/>
            <a:ext cx="1524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>
                <a:solidFill>
                  <a:srgbClr val="614B78"/>
                </a:solidFill>
                <a:latin typeface="Arial"/>
              </a:rPr>
              <a:t>64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80200" y="5217885"/>
            <a:ext cx="1117600" cy="2554514"/>
          </a:xfrm>
          <a:prstGeom prst="roundRect">
            <a:avLst>
              <a:gd name="adj" fmla="val 8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77000" y="7924800"/>
            <a:ext cx="15240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0">
                <a:solidFill>
                  <a:srgbClr val="999999"/>
                </a:solidFill>
                <a:latin typeface="Arial"/>
              </a:rPr>
              <a:t>4th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9042400"/>
            <a:ext cx="3708400" cy="18796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3600" y="93218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61.3%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10007600"/>
            <a:ext cx="33020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of all attacks — relief ≤2 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24400" y="9042400"/>
            <a:ext cx="3708400" cy="18796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876800" y="9321800"/>
            <a:ext cx="340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68.4%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27600" y="10007600"/>
            <a:ext cx="33020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satisfaction with treatment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11328400"/>
            <a:ext cx="7721600" cy="177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84% on preventives, 89% had stopped ≥1 triptan — and outcomes hold steady from attack to attack.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Lipton RB, et al. J Headache Pain. 2026;27:200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CONFIDENCE · WITHIN PATIENT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6/10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5080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400" b="1">
                <a:solidFill>
                  <a:srgbClr val="FAE053"/>
                </a:solidFill>
                <a:latin typeface="Georgia"/>
              </a:rPr>
              <a:t>2 in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75184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FFFFFF"/>
                </a:solidFill>
                <a:latin typeface="Georgia"/>
              </a:rPr>
              <a:t>patients had meaningful pain relief in ≥2 of their first 3 attacks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12700000"/>
            <a:ext cx="7721600" cy="20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D8D0E2"/>
                </a:solidFill>
                <a:latin typeface="Arial"/>
              </a:rPr>
              <a:t>74% were satisfied with treatment in ≥2 of 3 attacks. A predictable result supports adherence.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Lipton RB, et al. J Headache Pain. 2026;27:200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GAINER · ITALY · 16 HEADACHE CENTRES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7/10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400" b="1">
                <a:solidFill>
                  <a:srgbClr val="FAE053"/>
                </a:solidFill>
                <a:latin typeface="Georgia"/>
              </a:rPr>
              <a:t>80.4%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7315200"/>
            <a:ext cx="7721600" cy="330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FFFFFF"/>
                </a:solidFill>
                <a:latin typeface="Georgia"/>
              </a:rPr>
              <a:t>complete headache freedom at 2 h — when rimegepant was taken within the first 60 minutes of the attack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13208000"/>
            <a:ext cx="77216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D8D0E2"/>
                </a:solidFill>
                <a:latin typeface="Arial"/>
              </a:rPr>
              <a:t>p=0.032 · effect independent of prior triptan response and attack severity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Iannone LF, et al. J Headache Pain. 2025;26:4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GAINER · THE PATIENT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8/10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42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Difficult-to-treat patients rated it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29972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5200" y="31242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>
                <a:solidFill>
                  <a:srgbClr val="614B78"/>
                </a:solidFill>
                <a:latin typeface="Arial"/>
              </a:rPr>
              <a:t>mean 2.7 failed preventive classes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38100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39370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>
                <a:solidFill>
                  <a:srgbClr val="614B78"/>
                </a:solidFill>
                <a:latin typeface="Arial"/>
              </a:rPr>
              <a:t>57% absent/poor triptan response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46228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47498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>
                <a:solidFill>
                  <a:srgbClr val="614B78"/>
                </a:solidFill>
                <a:latin typeface="Arial"/>
              </a:rPr>
              <a:t>chronic migraine — 24%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5892800"/>
            <a:ext cx="2387600" cy="23368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3600" y="6172200"/>
            <a:ext cx="20828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7.1/10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6858000"/>
            <a:ext cx="19812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global satisfaction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52800" y="5892800"/>
            <a:ext cx="2387600" cy="23368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05200" y="6172200"/>
            <a:ext cx="20828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48.3%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6000" y="6858000"/>
            <a:ext cx="19812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«better than triptans» (+24% «comparable»)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94400" y="5892800"/>
            <a:ext cx="2438400" cy="23368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46800" y="6172200"/>
            <a:ext cx="21336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85.4%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7600" y="6858000"/>
            <a:ext cx="2032000" cy="127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tolerability good/excellent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200" y="8839200"/>
            <a:ext cx="7721600" cy="177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AEs in 15.5% — all mild and self-limiting; only 19.4% needed rescue medication.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0A7B5"/>
                </a:solidFill>
                <a:latin typeface="Arial"/>
              </a:rPr>
              <a:t>US CLAIMS DATA · PSM 9909×9909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9/10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2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Patients stay on therapy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048000"/>
            <a:ext cx="77216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0">
                <a:solidFill>
                  <a:srgbClr val="666666"/>
                </a:solidFill>
                <a:latin typeface="Arial"/>
              </a:rPr>
              <a:t>Still on treatment at 12 months: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000" y="4748106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614B78"/>
                </a:solidFill>
                <a:latin typeface="Georgia"/>
              </a:rPr>
              <a:t>75.8%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54200" y="5611706"/>
            <a:ext cx="1879600" cy="2567093"/>
          </a:xfrm>
          <a:prstGeom prst="roundRect">
            <a:avLst>
              <a:gd name="adj" fmla="val 10000"/>
            </a:avLst>
          </a:prstGeom>
          <a:solidFill>
            <a:srgbClr val="614B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16000" y="83566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Rimegepant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6000" y="5503333"/>
            <a:ext cx="30480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200" b="1">
                <a:solidFill>
                  <a:srgbClr val="00A7B5"/>
                </a:solidFill>
                <a:latin typeface="Georgia"/>
              </a:rPr>
              <a:t>53.5%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10200" y="6366933"/>
            <a:ext cx="1879600" cy="1811866"/>
          </a:xfrm>
          <a:prstGeom prst="roundRect">
            <a:avLst>
              <a:gd name="adj" fmla="val 10000"/>
            </a:avLst>
          </a:prstGeom>
          <a:solidFill>
            <a:srgbClr val="00A7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8356600"/>
            <a:ext cx="3556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0">
                <a:solidFill>
                  <a:srgbClr val="666666"/>
                </a:solidFill>
                <a:latin typeface="Arial"/>
              </a:rPr>
              <a:t>Oral triptans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9956800"/>
            <a:ext cx="7721600" cy="2032000"/>
          </a:xfrm>
          <a:prstGeom prst="roundRect">
            <a:avLst>
              <a:gd name="adj" fmla="val 14000"/>
            </a:avLst>
          </a:prstGeom>
          <a:solidFill>
            <a:srgbClr val="F6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3600" y="10236200"/>
            <a:ext cx="74168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0" b="1">
                <a:solidFill>
                  <a:srgbClr val="614B78"/>
                </a:solidFill>
                <a:latin typeface="Georgia"/>
              </a:rPr>
              <a:t>OR 2.72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0922000"/>
            <a:ext cx="7315200" cy="965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800" b="0">
                <a:solidFill>
                  <a:srgbClr val="666666"/>
                </a:solidFill>
                <a:latin typeface="Arial"/>
              </a:rPr>
              <a:t>2.7-fold higher odds of persisting (95% CI 2.56–2.90), consistent across subgroups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Tepper SJ, et al. Cephalalgia. 2025;45(7)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543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614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00A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0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AE053"/>
                </a:solidFill>
                <a:latin typeface="Arial"/>
              </a:rPr>
              <a:t>BOTTOM 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2000" b="1">
                <a:solidFill>
                  <a:srgbClr val="BBBBBB"/>
                </a:solidFill>
                <a:latin typeface="Arial"/>
              </a:rPr>
              <a:t>10/10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3800" b="1">
                <a:solidFill>
                  <a:srgbClr val="FFFFFF"/>
                </a:solidFill>
                <a:latin typeface="Georgia"/>
              </a:rPr>
              <a:t>RWE complements RCTs: consistent response, difficult patients, late dosing, persistence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267200"/>
            <a:ext cx="7721600" cy="1016000"/>
          </a:xfrm>
          <a:prstGeom prst="roundRect">
            <a:avLst>
              <a:gd name="adj" fmla="val 20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4546600"/>
            <a:ext cx="70612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0">
                <a:solidFill>
                  <a:srgbClr val="FFFFFF"/>
                </a:solidFill>
                <a:latin typeface="Arial"/>
              </a:rPr>
              <a:t>✓ satisfaction 68–74% (CONFIDENCE), 7.1/10 (GAINER)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5486400"/>
            <a:ext cx="7721600" cy="1016000"/>
          </a:xfrm>
          <a:prstGeom prst="roundRect">
            <a:avLst>
              <a:gd name="adj" fmla="val 20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5765800"/>
            <a:ext cx="70612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0">
                <a:solidFill>
                  <a:srgbClr val="FFFFFF"/>
                </a:solidFill>
                <a:latin typeface="Arial"/>
              </a:rPr>
              <a:t>✓ consistency from attack to attack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705600"/>
            <a:ext cx="7721600" cy="1016000"/>
          </a:xfrm>
          <a:prstGeom prst="roundRect">
            <a:avLst>
              <a:gd name="adj" fmla="val 20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6985000"/>
            <a:ext cx="70612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0">
                <a:solidFill>
                  <a:srgbClr val="FFFFFF"/>
                </a:solidFill>
                <a:latin typeface="Arial"/>
              </a:rPr>
              <a:t>✓ 80.4% pain freedom with early intake (GAINER)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7924800"/>
            <a:ext cx="7721600" cy="1016000"/>
          </a:xfrm>
          <a:prstGeom prst="roundRect">
            <a:avLst>
              <a:gd name="adj" fmla="val 20000"/>
            </a:avLst>
          </a:prstGeom>
          <a:solidFill>
            <a:srgbClr val="6E59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8204200"/>
            <a:ext cx="70612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0">
                <a:solidFill>
                  <a:srgbClr val="FFFFFF"/>
                </a:solidFill>
                <a:latin typeface="Arial"/>
              </a:rPr>
              <a:t>✓ persistence 75.8% vs 53.5% at 12 months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93472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_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95504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98044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Full interactive version with charts, podcast and PDF — </a:t>
            </a:r>
            <a:r>
              <a:rPr sz="2200" b="1">
                <a:solidFill>
                  <a:srgbClr val="614B78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A89CB8"/>
                </a:solidFill>
                <a:latin typeface="Arial"/>
              </a:rPr>
              <a:t>Sources: Headache 2026;66:1537 · J Headache Pain 2026;27:200 · J Headache Pain 2025;26:4 · Cephalalgia 2025;45(7) · AAN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