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ДАННЫЕ РЕАЛЬНОЙ КЛИНИЧЕСКОЙ ПРАКТИКИ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393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5000" b="1">
                <a:solidFill>
                  <a:srgbClr val="FFFFFF"/>
                </a:solidFill>
                <a:latin typeface="Georgia"/>
              </a:rPr>
              <a:t>Нуртек® (римегепант) в реальной клинической практике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5537200"/>
            <a:ext cx="7721600" cy="177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D8D0E2"/>
                </a:solidFill>
                <a:latin typeface="Arial"/>
              </a:rPr>
              <a:t>Что показали HeAD-US, CONFIDENCE, GAINER, материалы AAN 2025 и анализ персистентности — коротко, в карточках.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1480800"/>
            <a:ext cx="7721600" cy="14224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1734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4+ исследования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2242800"/>
            <a:ext cx="70104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наблюдательные, регистровые и страховые данные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3106400"/>
            <a:ext cx="7721600" cy="14224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33604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1570 + 416 + 103 + 9909×2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3868400"/>
            <a:ext cx="70104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пациентов в анализах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Источники: Headache 2026;66:1537 · J Headache Pain 2026;27:200 · J Headache Pain 2025;26:4 · Cephalalgia 2025;45(7) · AAN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ЗАЧЕМ НУЖНЫ RWE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2/10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57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4400" b="1">
                <a:solidFill>
                  <a:srgbClr val="FFFFFF"/>
                </a:solidFill>
                <a:latin typeface="Georgia"/>
              </a:rPr>
              <a:t>РКИ не отвечают на 4 вопроса врача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556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810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Сработает ли снова?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4318000"/>
            <a:ext cx="70104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→ CONFIDENCE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5283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55372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А у сложных пациентов?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6045200"/>
            <a:ext cx="70104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→ GAINER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7010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72644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А при позднем приёме?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7772400"/>
            <a:ext cx="70104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→ GAINER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1200" y="87376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6800" y="8991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Останется ли пациент на терапии?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6800" y="9499600"/>
            <a:ext cx="70104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→ анализ страховых баз США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Источники: Headache 2026;66:1537 · J Headache Pain 2026;27:200 · J Headache Pain 2025;26:4 · Cephalalgia 2025;45(7) · AAN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HEAD-US · США · N=1570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3/10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42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Гепанты и триптаны «лицом к лицу»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28448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500" b="0">
                <a:solidFill>
                  <a:srgbClr val="666666"/>
                </a:solidFill>
                <a:latin typeface="Arial"/>
              </a:rPr>
              <a:t>Облегчение боли на 24 ч (скорректированные вероятности):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000" y="4082868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614B78"/>
                </a:solidFill>
                <a:latin typeface="Georgia"/>
              </a:rPr>
              <a:t>61,4%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54200" y="4946468"/>
            <a:ext cx="1879600" cy="2673531"/>
          </a:xfrm>
          <a:prstGeom prst="roundRect">
            <a:avLst>
              <a:gd name="adj" fmla="val 10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16000" y="77978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Гепанты (n=567)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0" y="4409440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00A7B5"/>
                </a:solidFill>
                <a:latin typeface="Georgia"/>
              </a:rPr>
              <a:t>53,9%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10200" y="5273040"/>
            <a:ext cx="1879600" cy="2346960"/>
          </a:xfrm>
          <a:prstGeom prst="roundRect">
            <a:avLst>
              <a:gd name="adj" fmla="val 10000"/>
            </a:avLst>
          </a:prstGeom>
          <a:solidFill>
            <a:srgbClr val="00A7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77978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Триптаны (n=1003)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9042400"/>
            <a:ext cx="3708400" cy="19812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3600" y="93218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aOR 1,36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0007600"/>
            <a:ext cx="330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облегчение на 24 ч — преимущество гепантов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24400" y="9042400"/>
            <a:ext cx="3708400" cy="19812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76800" y="93218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aOR 1,04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7600" y="10007600"/>
            <a:ext cx="330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свобода от боли 2 ч — сопоставимо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1430000"/>
            <a:ext cx="77216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При том что группа гепантов была исходно «тяжелее» (хроническая мигрень 38% vs 28%).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AAN 2025 · ADELPHI DSP + NHWS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4/10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42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Подбор оптимальной терапии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0000" y="3850640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614B78"/>
                </a:solidFill>
                <a:latin typeface="Georgia"/>
              </a:rPr>
              <a:t>87%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54200" y="4714240"/>
            <a:ext cx="1879600" cy="2651760"/>
          </a:xfrm>
          <a:prstGeom prst="roundRect">
            <a:avLst>
              <a:gd name="adj" fmla="val 10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6000" y="75438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Римегепант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0" y="4612640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00A7B5"/>
                </a:solidFill>
                <a:latin typeface="Georgia"/>
              </a:rPr>
              <a:t>62%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10200" y="5476240"/>
            <a:ext cx="1879600" cy="1889760"/>
          </a:xfrm>
          <a:prstGeom prst="roundRect">
            <a:avLst>
              <a:gd name="adj" fmla="val 10000"/>
            </a:avLst>
          </a:prstGeom>
          <a:solidFill>
            <a:srgbClr val="00A7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0" y="75438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Триптаны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200" y="8534400"/>
            <a:ext cx="77216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Adelphi Migraine DSP (США, 2022), по mTOQ-6.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9448800"/>
            <a:ext cx="3708400" cy="19812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3600" y="97282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71,4%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0414000"/>
            <a:ext cx="330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удовлетворённость на римегепанте (NHWS)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24400" y="9448800"/>
            <a:ext cx="3708400" cy="19812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76800" y="97282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52%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7600" y="10414000"/>
            <a:ext cx="330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на триптанах (p&lt;0,001)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Lipton RB, et al. AAN 2025, P1-12.008; Dagenais S, et al. AAN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CONFIDENCE · США · 2169 ПРИСТУПОВ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5/10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2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«Сработает ли снова?» — 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098800"/>
            <a:ext cx="7721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Значимое облегчение боли ≤2 ч, % приступов (приступы 1–4):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4564380"/>
            <a:ext cx="1524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614B78"/>
                </a:solidFill>
                <a:latin typeface="Arial"/>
              </a:rPr>
              <a:t>65,1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46200" y="5173980"/>
            <a:ext cx="1117600" cy="2598420"/>
          </a:xfrm>
          <a:prstGeom prst="roundRect">
            <a:avLst>
              <a:gd name="adj" fmla="val 8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7924800"/>
            <a:ext cx="1524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0">
                <a:solidFill>
                  <a:srgbClr val="999999"/>
                </a:solidFill>
                <a:latin typeface="Arial"/>
              </a:rPr>
              <a:t>1-й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1000" y="4720045"/>
            <a:ext cx="1524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614B78"/>
                </a:solidFill>
                <a:latin typeface="Arial"/>
              </a:rPr>
              <a:t>61,2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24200" y="5329645"/>
            <a:ext cx="1117600" cy="2442754"/>
          </a:xfrm>
          <a:prstGeom prst="roundRect">
            <a:avLst>
              <a:gd name="adj" fmla="val 8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21000" y="7924800"/>
            <a:ext cx="1524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0">
                <a:solidFill>
                  <a:srgbClr val="999999"/>
                </a:solidFill>
                <a:latin typeface="Arial"/>
              </a:rPr>
              <a:t>2-й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99000" y="4704080"/>
            <a:ext cx="1524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614B78"/>
                </a:solidFill>
                <a:latin typeface="Arial"/>
              </a:rPr>
              <a:t>61,6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02200" y="5313680"/>
            <a:ext cx="1117600" cy="2458720"/>
          </a:xfrm>
          <a:prstGeom prst="roundRect">
            <a:avLst>
              <a:gd name="adj" fmla="val 8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99000" y="7924800"/>
            <a:ext cx="1524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0">
                <a:solidFill>
                  <a:srgbClr val="999999"/>
                </a:solidFill>
                <a:latin typeface="Arial"/>
              </a:rPr>
              <a:t>3-й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0" y="4608285"/>
            <a:ext cx="1524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614B78"/>
                </a:solidFill>
                <a:latin typeface="Arial"/>
              </a:rPr>
              <a:t>64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80200" y="5217885"/>
            <a:ext cx="1117600" cy="2554514"/>
          </a:xfrm>
          <a:prstGeom prst="roundRect">
            <a:avLst>
              <a:gd name="adj" fmla="val 8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77000" y="7924800"/>
            <a:ext cx="1524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0">
                <a:solidFill>
                  <a:srgbClr val="999999"/>
                </a:solidFill>
                <a:latin typeface="Arial"/>
              </a:rPr>
              <a:t>4-й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9042400"/>
            <a:ext cx="3708400" cy="18796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3600" y="93218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61,3%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10007600"/>
            <a:ext cx="3302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всех приступов — облегчение ≤2 ч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24400" y="9042400"/>
            <a:ext cx="3708400" cy="18796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876800" y="93218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68,4%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27600" y="10007600"/>
            <a:ext cx="3302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удовлетворённость лечением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11328400"/>
            <a:ext cx="7721600" cy="177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84% на профилактике, 89% ранее прекратили ≥1 триптан — и показатели не падают от приступа к приступу.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Lipton RB, et al. J Headache Pain. 2026;27:200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CONFIDENCE · НА УРОВНЕ ПАЦИЕНТА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6/10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5080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400" b="1">
                <a:solidFill>
                  <a:srgbClr val="FAE053"/>
                </a:solidFill>
                <a:latin typeface="Georgia"/>
              </a:rPr>
              <a:t>2 из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5184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Georgia"/>
              </a:rPr>
              <a:t>пациентов получали значимое облегчение боли в ≥2 из первых 3 приступов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12700000"/>
            <a:ext cx="772160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D8D0E2"/>
                </a:solidFill>
                <a:latin typeface="Arial"/>
              </a:rPr>
              <a:t>74% были удовлетворены лечением в ≥2 из 3 приступов. Предсказуемый результат поддерживает приверженность.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Lipton RB, et al. J Headache Pain. 2026;27:200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GAINER · ИТАЛИЯ · 16 ЦЕНТРОВ ГОЛОВНОЙ БОЛИ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7/10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400" b="1">
                <a:solidFill>
                  <a:srgbClr val="FAE053"/>
                </a:solidFill>
                <a:latin typeface="Georgia"/>
              </a:rPr>
              <a:t>80,4%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315200"/>
            <a:ext cx="7721600" cy="330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Georgia"/>
              </a:rPr>
              <a:t>полное купирование головной боли через 2 ч — при приёме римегепанта в первые 60 минут приступа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13208000"/>
            <a:ext cx="77216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D8D0E2"/>
                </a:solidFill>
                <a:latin typeface="Arial"/>
              </a:rPr>
              <a:t>p=0,032 · эффект не зависел от прежнего ответа на триптаны и тяжести приступа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Iannone LF, et al. J Headache Pain. 2025;26:4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GAINER · ГОЛОС ПАЦИЕНТА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8/10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42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Труднокурабельные пациенты оценили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29972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5200" y="31242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614B78"/>
                </a:solidFill>
                <a:latin typeface="Arial"/>
              </a:rPr>
              <a:t>в среднем 2,7 неудачных класса профилактики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38100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39370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614B78"/>
                </a:solidFill>
                <a:latin typeface="Arial"/>
              </a:rPr>
              <a:t>у 57% слабый/нулевой ответ на триптаны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46228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47498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614B78"/>
                </a:solidFill>
                <a:latin typeface="Arial"/>
              </a:rPr>
              <a:t>хроническая мигрень — 24%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5892800"/>
            <a:ext cx="2387600" cy="23368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3600" y="6172200"/>
            <a:ext cx="20828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7,1/10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6858000"/>
            <a:ext cx="19812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глобальная удовлетворённость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52800" y="5892800"/>
            <a:ext cx="2387600" cy="23368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05200" y="6172200"/>
            <a:ext cx="20828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48,3%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6000" y="6858000"/>
            <a:ext cx="19812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«лучше триптанов» (+24% — «сопоставим»)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94400" y="5892800"/>
            <a:ext cx="2438400" cy="23368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46800" y="6172200"/>
            <a:ext cx="213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85,4%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7600" y="6858000"/>
            <a:ext cx="2032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переносимость хорошая/отличная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200" y="8839200"/>
            <a:ext cx="7721600" cy="177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НЯ у 15,5% — все лёгкие и самокупирующиеся; резервный препарат понадобился лишь 19,4%.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СТРАХОВЫЕ БАЗЫ США · PSM 9909×9909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9/10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2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Пациенты остаются на терапии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048000"/>
            <a:ext cx="77216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0">
                <a:solidFill>
                  <a:srgbClr val="666666"/>
                </a:solidFill>
                <a:latin typeface="Arial"/>
              </a:rPr>
              <a:t>Продолжают лечение через 12 месяцев: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000" y="4748106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614B78"/>
                </a:solidFill>
                <a:latin typeface="Georgia"/>
              </a:rPr>
              <a:t>75,8%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54200" y="5611706"/>
            <a:ext cx="1879600" cy="2567093"/>
          </a:xfrm>
          <a:prstGeom prst="roundRect">
            <a:avLst>
              <a:gd name="adj" fmla="val 10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16000" y="83566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Римегепант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0" y="5503333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00A7B5"/>
                </a:solidFill>
                <a:latin typeface="Georgia"/>
              </a:rPr>
              <a:t>53,5%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10200" y="6366933"/>
            <a:ext cx="1879600" cy="1811866"/>
          </a:xfrm>
          <a:prstGeom prst="roundRect">
            <a:avLst>
              <a:gd name="adj" fmla="val 10000"/>
            </a:avLst>
          </a:prstGeom>
          <a:solidFill>
            <a:srgbClr val="00A7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83566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9956800"/>
            <a:ext cx="7721600" cy="20320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3600" y="10236200"/>
            <a:ext cx="74168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OR 2,72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0922000"/>
            <a:ext cx="7315200" cy="965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шансы остаться на терапии в 2,7 раза выше (95% ДИ 2,56–2,90), устойчиво во всех подгруппах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Tepper SJ, et al. Cephalalgia. 2025;45(7)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ИТОГ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10/10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3800" b="1">
                <a:solidFill>
                  <a:srgbClr val="FFFFFF"/>
                </a:solidFill>
                <a:latin typeface="Georgia"/>
              </a:rPr>
              <a:t>RWE дополняет РКИ: стабильный ответ, сложные пациенты, поздний приём, приверженность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267200"/>
            <a:ext cx="7721600" cy="1016000"/>
          </a:xfrm>
          <a:prstGeom prst="roundRect">
            <a:avLst>
              <a:gd name="adj" fmla="val 20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4546600"/>
            <a:ext cx="70612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0">
                <a:solidFill>
                  <a:srgbClr val="FFFFFF"/>
                </a:solidFill>
                <a:latin typeface="Arial"/>
              </a:rPr>
              <a:t>✓ удовлетворённость 68–74% (CONFIDENCE), 7,1/10 (GAINER)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486400"/>
            <a:ext cx="7721600" cy="1016000"/>
          </a:xfrm>
          <a:prstGeom prst="roundRect">
            <a:avLst>
              <a:gd name="adj" fmla="val 20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5765800"/>
            <a:ext cx="70612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0">
                <a:solidFill>
                  <a:srgbClr val="FFFFFF"/>
                </a:solidFill>
                <a:latin typeface="Arial"/>
              </a:rPr>
              <a:t>✓ стабильность от приступа к приступу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705600"/>
            <a:ext cx="7721600" cy="1016000"/>
          </a:xfrm>
          <a:prstGeom prst="roundRect">
            <a:avLst>
              <a:gd name="adj" fmla="val 20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6985000"/>
            <a:ext cx="70612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0">
                <a:solidFill>
                  <a:srgbClr val="FFFFFF"/>
                </a:solidFill>
                <a:latin typeface="Arial"/>
              </a:rPr>
              <a:t>✓ 80,4% купирования при раннем приёме (GAINER)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7924800"/>
            <a:ext cx="7721600" cy="1016000"/>
          </a:xfrm>
          <a:prstGeom prst="roundRect">
            <a:avLst>
              <a:gd name="adj" fmla="val 20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8204200"/>
            <a:ext cx="70612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0">
                <a:solidFill>
                  <a:srgbClr val="FFFFFF"/>
                </a:solidFill>
                <a:latin typeface="Arial"/>
              </a:rPr>
              <a:t>✓ персистентность 75,8% vs 53,5% через 12 мес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93472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_r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95504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98044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Полная интерактивная версия с графиками, подкастом и PDF — </a:t>
            </a:r>
            <a:r>
              <a:rPr sz="2200" b="1">
                <a:solidFill>
                  <a:srgbClr val="614B78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Источники: Headache 2026;66:1537 · J Headache Pain 2026;27:200 · J Headache Pain 2025;26:4 · Cephalalgia 2025;45(7) · AAN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